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5" r:id="rId6"/>
    <p:sldId id="296" r:id="rId7"/>
    <p:sldId id="297" r:id="rId8"/>
    <p:sldId id="298" r:id="rId9"/>
    <p:sldId id="299" r:id="rId10"/>
    <p:sldId id="300" r:id="rId11"/>
    <p:sldId id="301" r:id="rId12"/>
    <p:sldId id="302" r:id="rId13"/>
    <p:sldId id="303" r:id="rId14"/>
    <p:sldId id="30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a:lstStyle/>
        <a:p>
          <a:endParaRPr lang="en-US"/>
        </a:p>
      </dgm:t>
    </dgm:pt>
    <dgm:pt modelId="{E5E4D699-C3CF-4415-B32C-A18B48AFE2A3}">
      <dgm:prSet/>
      <dgm:spPr/>
      <dgm:t>
        <a:bodyPr/>
        <a:lstStyle/>
        <a:p>
          <a:r>
            <a:rPr lang="en-US" dirty="0"/>
            <a:t>Method</a:t>
          </a:r>
        </a:p>
      </dgm:t>
    </dgm:pt>
    <dgm:pt modelId="{C7C70553-EB1A-4554-849D-8153CC4AFCEB}" type="parTrans" cxnId="{A2DF84EA-DA42-4F03-BD6F-8E8D9966CB10}">
      <dgm:prSet/>
      <dgm:spPr/>
      <dgm:t>
        <a:bodyPr/>
        <a:lstStyle/>
        <a:p>
          <a:endParaRPr lang="en-US"/>
        </a:p>
      </dgm:t>
    </dgm:pt>
    <dgm:pt modelId="{61990FFE-20A5-4112-BACD-16BA28C36EBA}" type="sibTrans" cxnId="{A2DF84EA-DA42-4F03-BD6F-8E8D9966CB10}">
      <dgm:prSet/>
      <dgm:spPr/>
      <dgm:t>
        <a:bodyPr/>
        <a:lstStyle/>
        <a:p>
          <a:endParaRPr lang="en-US"/>
        </a:p>
      </dgm:t>
    </dgm:pt>
    <dgm:pt modelId="{9DB38719-EEF9-4638-91CE-8E8C646CC524}">
      <dgm:prSet/>
      <dgm:spPr/>
      <dgm:t>
        <a:bodyPr/>
        <a:lstStyle/>
        <a:p>
          <a:r>
            <a:rPr lang="en-US" dirty="0"/>
            <a:t>Implementation</a:t>
          </a:r>
        </a:p>
      </dgm:t>
    </dgm:pt>
    <dgm:pt modelId="{2D70C797-29DD-498F-9D71-4F6A2362408D}" type="parTrans" cxnId="{82C2E40D-9BC0-4ADA-915E-708000D2737D}">
      <dgm:prSet/>
      <dgm:spPr/>
      <dgm:t>
        <a:bodyPr/>
        <a:lstStyle/>
        <a:p>
          <a:endParaRPr lang="en-US"/>
        </a:p>
      </dgm:t>
    </dgm:pt>
    <dgm:pt modelId="{B8EFC625-D79E-4B16-A077-46ABEB1913DC}" type="sibTrans" cxnId="{82C2E40D-9BC0-4ADA-915E-708000D2737D}">
      <dgm:prSet/>
      <dgm:spPr/>
      <dgm:t>
        <a:bodyPr/>
        <a:lstStyle/>
        <a:p>
          <a:endParaRPr lang="en-US"/>
        </a:p>
      </dgm:t>
    </dgm:pt>
    <dgm:pt modelId="{5FC34D3A-C8D4-483C-8695-507470E74D50}">
      <dgm:prSet/>
      <dgm:spPr/>
      <dgm:t>
        <a:bodyPr/>
        <a:lstStyle/>
        <a:p>
          <a:r>
            <a:rPr lang="en-US" dirty="0"/>
            <a:t>Problems</a:t>
          </a:r>
        </a:p>
      </dgm:t>
    </dgm:pt>
    <dgm:pt modelId="{9978A89C-C2F1-4241-807C-13619E6D6376}" type="parTrans" cxnId="{277179CE-E2F5-4733-8D23-9E37CACB7B9E}">
      <dgm:prSet/>
      <dgm:spPr/>
      <dgm:t>
        <a:bodyPr/>
        <a:lstStyle/>
        <a:p>
          <a:endParaRPr lang="en-US"/>
        </a:p>
      </dgm:t>
    </dgm:pt>
    <dgm:pt modelId="{1DECF9F5-40C0-4379-BCCE-7BCAAD54807B}" type="sibTrans" cxnId="{277179CE-E2F5-4733-8D23-9E37CACB7B9E}">
      <dgm:prSet/>
      <dgm:spPr/>
      <dgm:t>
        <a:bodyPr/>
        <a:lstStyle/>
        <a:p>
          <a:endParaRPr lang="en-US"/>
        </a:p>
      </dgm:t>
    </dgm:pt>
    <dgm:pt modelId="{C057D6ED-8F49-42DC-B8A7-C07F68F0F734}">
      <dgm:prSet/>
      <dgm:spPr/>
      <dgm:t>
        <a:bodyPr/>
        <a:lstStyle/>
        <a:p>
          <a:r>
            <a:rPr lang="en-US" dirty="0"/>
            <a:t>Issues present in approach</a:t>
          </a:r>
        </a:p>
      </dgm:t>
    </dgm:pt>
    <dgm:pt modelId="{131D11D9-3030-4E3B-8F84-0108E6497B2A}" type="parTrans" cxnId="{FB0FA082-3950-4822-951F-05A1A9548F18}">
      <dgm:prSet/>
      <dgm:spPr/>
      <dgm:t>
        <a:bodyPr/>
        <a:lstStyle/>
        <a:p>
          <a:endParaRPr lang="en-US"/>
        </a:p>
      </dgm:t>
    </dgm:pt>
    <dgm:pt modelId="{6E885013-4246-43E1-A818-2251A99C8FD2}" type="sibTrans" cxnId="{FB0FA082-3950-4822-951F-05A1A9548F18}">
      <dgm:prSet/>
      <dgm:spPr/>
      <dgm:t>
        <a:bodyPr/>
        <a:lstStyle/>
        <a:p>
          <a:endParaRPr lang="en-US"/>
        </a:p>
      </dgm:t>
    </dgm:pt>
    <dgm:pt modelId="{9845D52A-E054-4EB0-A5A3-32AE7DC6D645}">
      <dgm:prSet/>
      <dgm:spPr/>
      <dgm:t>
        <a:bodyPr/>
        <a:lstStyle/>
        <a:p>
          <a:r>
            <a:rPr lang="en-US" dirty="0"/>
            <a:t>Results</a:t>
          </a:r>
        </a:p>
      </dgm:t>
    </dgm:pt>
    <dgm:pt modelId="{952EE001-86C3-4022-96EE-ABDB540B8A78}" type="parTrans" cxnId="{B04C6215-C46D-4282-963F-02A26E25C8AB}">
      <dgm:prSet/>
      <dgm:spPr/>
      <dgm:t>
        <a:bodyPr/>
        <a:lstStyle/>
        <a:p>
          <a:endParaRPr lang="en-US"/>
        </a:p>
      </dgm:t>
    </dgm:pt>
    <dgm:pt modelId="{796364FD-7651-493A-AEE5-8DD45DF8EEAC}" type="sibTrans" cxnId="{B04C6215-C46D-4282-963F-02A26E25C8AB}">
      <dgm:prSet/>
      <dgm:spPr/>
      <dgm:t>
        <a:bodyPr/>
        <a:lstStyle/>
        <a:p>
          <a:endParaRPr lang="en-US"/>
        </a:p>
      </dgm:t>
    </dgm:pt>
    <dgm:pt modelId="{566C4A8F-CE66-4FF5-AF11-6C385F74A275}">
      <dgm:prSet/>
      <dgm:spPr/>
      <dgm:t>
        <a:bodyPr/>
        <a:lstStyle/>
        <a:p>
          <a:r>
            <a:rPr lang="en-US" dirty="0"/>
            <a:t>Evaluations and takeaways</a:t>
          </a:r>
        </a:p>
      </dgm:t>
    </dgm:pt>
    <dgm:pt modelId="{375C5A5E-5F04-4FE8-98F8-795867C18A18}" type="parTrans" cxnId="{66E8CE3C-459F-4648-B4D7-5039298A0E92}">
      <dgm:prSet/>
      <dgm:spPr/>
      <dgm:t>
        <a:bodyPr/>
        <a:lstStyle/>
        <a:p>
          <a:endParaRPr lang="en-US"/>
        </a:p>
      </dgm:t>
    </dgm:pt>
    <dgm:pt modelId="{E74B8A5E-78D9-4E5B-86E1-203DE271581F}" type="sibTrans" cxnId="{66E8CE3C-459F-4648-B4D7-5039298A0E92}">
      <dgm:prSet/>
      <dgm:spPr/>
      <dgm:t>
        <a:bodyPr/>
        <a:lstStyle/>
        <a:p>
          <a:endParaRPr lang="en-US"/>
        </a:p>
      </dgm:t>
    </dgm:pt>
    <dgm:pt modelId="{9AC77E87-FC4D-4F04-889B-73358514DC0D}">
      <dgm:prSet/>
      <dgm:spPr/>
      <dgm:t>
        <a:bodyPr/>
        <a:lstStyle/>
        <a:p>
          <a:r>
            <a:rPr lang="en-US" dirty="0"/>
            <a:t>Criticism</a:t>
          </a:r>
        </a:p>
      </dgm:t>
    </dgm:pt>
    <dgm:pt modelId="{B29F90F6-921F-42B9-A496-5D121F61821E}" type="parTrans" cxnId="{04774158-8FAB-47B4-A2EE-D3D3A7E958BE}">
      <dgm:prSet/>
      <dgm:spPr/>
      <dgm:t>
        <a:bodyPr/>
        <a:lstStyle/>
        <a:p>
          <a:endParaRPr lang="en-US"/>
        </a:p>
      </dgm:t>
    </dgm:pt>
    <dgm:pt modelId="{3A77AB9A-DF29-465E-A0A5-D4FA3D0C537F}" type="sibTrans" cxnId="{04774158-8FAB-47B4-A2EE-D3D3A7E958BE}">
      <dgm:prSet/>
      <dgm:spPr/>
      <dgm:t>
        <a:bodyPr/>
        <a:lstStyle/>
        <a:p>
          <a:endParaRPr lang="en-US"/>
        </a:p>
      </dgm:t>
    </dgm:pt>
    <dgm:pt modelId="{C2F0E5C9-2943-4A9B-872F-ECF6B159E9F4}">
      <dgm:prSet/>
      <dgm:spPr/>
      <dgm:t>
        <a:bodyPr/>
        <a:lstStyle/>
        <a:p>
          <a:r>
            <a:rPr lang="en-US" dirty="0"/>
            <a:t>Suggestions</a:t>
          </a:r>
          <a:r>
            <a:rPr lang="en-US" baseline="0" dirty="0"/>
            <a:t> &amp; shortcoming</a:t>
          </a:r>
          <a:endParaRPr lang="en-US" dirty="0"/>
        </a:p>
      </dgm:t>
    </dgm:pt>
    <dgm:pt modelId="{8FBB852D-32B7-4273-9DE3-951F1CFE69EC}" type="parTrans" cxnId="{F7608388-5A1F-4FE9-96E5-520EA7B1F725}">
      <dgm:prSet/>
      <dgm:spPr/>
      <dgm:t>
        <a:bodyPr/>
        <a:lstStyle/>
        <a:p>
          <a:endParaRPr lang="en-US"/>
        </a:p>
      </dgm:t>
    </dgm:pt>
    <dgm:pt modelId="{1A62CB6F-38D7-44F2-AFAB-0C4382E3DA24}" type="sibTrans" cxnId="{F7608388-5A1F-4FE9-96E5-520EA7B1F725}">
      <dgm:prSet/>
      <dgm:spPr/>
      <dgm:t>
        <a:bodyPr/>
        <a:lstStyle/>
        <a:p>
          <a:endParaRPr lang="en-US"/>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Method</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dirty="0"/>
            <a:t>Implementation</a:t>
          </a:r>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Problems</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ctr" defTabSz="488950">
            <a:lnSpc>
              <a:spcPct val="90000"/>
            </a:lnSpc>
            <a:spcBef>
              <a:spcPct val="0"/>
            </a:spcBef>
            <a:spcAft>
              <a:spcPct val="35000"/>
            </a:spcAft>
            <a:buNone/>
          </a:pPr>
          <a:r>
            <a:rPr lang="en-US" sz="1100" kern="1200" dirty="0"/>
            <a:t>Issues present in approach</a:t>
          </a:r>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Results</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dirty="0"/>
            <a:t>Evaluations and takeaways</a:t>
          </a:r>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Criticism</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ctr" defTabSz="488950">
            <a:lnSpc>
              <a:spcPct val="90000"/>
            </a:lnSpc>
            <a:spcBef>
              <a:spcPct val="0"/>
            </a:spcBef>
            <a:spcAft>
              <a:spcPct val="35000"/>
            </a:spcAft>
            <a:buNone/>
          </a:pPr>
          <a:r>
            <a:rPr lang="en-US" sz="1100" kern="1200" dirty="0"/>
            <a:t>Suggestions</a:t>
          </a:r>
          <a:r>
            <a:rPr lang="en-US" sz="1100" kern="1200" baseline="0" dirty="0"/>
            <a:t> &amp; shortcoming</a:t>
          </a:r>
          <a:endParaRPr lang="en-US" sz="1100" kern="120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01-Feb-26</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transition spd="slow">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01-Feb-26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transition spd="slow">
    <p:cove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01-Feb-26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transition spd="slow">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01-Feb-26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transition spd="slow">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01-Feb-26</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transition spd="slow">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01-Feb-26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transition spd="slow">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01-Feb-26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transition spd="slow">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01-Feb-26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transition spd="slow">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01-Feb-26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transition spd="slow">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01-Feb-26</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transition spd="slow">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01-Feb-26</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transition spd="slow">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01-Feb-26</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p:cover/>
  </p:transition>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fontScale="90000"/>
          </a:bodyPr>
          <a:lstStyle/>
          <a:p>
            <a:r>
              <a:rPr lang="en-US" sz="3200" dirty="0" err="1"/>
              <a:t>ConExion</a:t>
            </a:r>
            <a:r>
              <a:rPr lang="en-US" sz="3200" dirty="0"/>
              <a:t>: Concept Extraction with Large Language Models</a:t>
            </a:r>
            <a:endParaRPr lang="en-US" sz="14600" dirty="0">
              <a:solidFill>
                <a:schemeClr val="tx1"/>
              </a:solidFill>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Alireza Alizadeh</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EB884-2BBA-9AF2-89C9-B91290198092}"/>
              </a:ext>
            </a:extLst>
          </p:cNvPr>
          <p:cNvSpPr>
            <a:spLocks noGrp="1"/>
          </p:cNvSpPr>
          <p:nvPr>
            <p:ph type="title"/>
          </p:nvPr>
        </p:nvSpPr>
        <p:spPr/>
        <p:txBody>
          <a:bodyPr/>
          <a:lstStyle/>
          <a:p>
            <a:r>
              <a:rPr lang="en-US" dirty="0"/>
              <a:t>Suggestions</a:t>
            </a:r>
            <a:r>
              <a:rPr lang="en-US" baseline="0" dirty="0"/>
              <a:t> &amp; shortcoming</a:t>
            </a:r>
            <a:endParaRPr lang="en-US" dirty="0"/>
          </a:p>
        </p:txBody>
      </p:sp>
      <p:sp>
        <p:nvSpPr>
          <p:cNvPr id="3" name="Content Placeholder 2">
            <a:extLst>
              <a:ext uri="{FF2B5EF4-FFF2-40B4-BE49-F238E27FC236}">
                <a16:creationId xmlns:a16="http://schemas.microsoft.com/office/drawing/2014/main" id="{966447DD-4FFB-7B82-A7FD-67FB8A7BEF4C}"/>
              </a:ext>
            </a:extLst>
          </p:cNvPr>
          <p:cNvSpPr>
            <a:spLocks noGrp="1"/>
          </p:cNvSpPr>
          <p:nvPr>
            <p:ph idx="1"/>
          </p:nvPr>
        </p:nvSpPr>
        <p:spPr/>
        <p:txBody>
          <a:bodyPr>
            <a:normAutofit/>
          </a:bodyPr>
          <a:lstStyle/>
          <a:p>
            <a:r>
              <a:rPr lang="en-US" sz="2000" dirty="0"/>
              <a:t>Fixing the security issues and secret leaks should be the first order of action</a:t>
            </a:r>
          </a:p>
          <a:p>
            <a:r>
              <a:rPr lang="en-US" sz="2000" dirty="0"/>
              <a:t>Even though the paper preaches reproducibility many implementations have become broken over time</a:t>
            </a:r>
          </a:p>
          <a:p>
            <a:r>
              <a:rPr lang="en-US" sz="2000" dirty="0"/>
              <a:t>No Gemini, </a:t>
            </a:r>
            <a:r>
              <a:rPr lang="en-US" sz="2000" dirty="0" err="1"/>
              <a:t>Deepseek</a:t>
            </a:r>
            <a:r>
              <a:rPr lang="en-US" sz="2000" dirty="0"/>
              <a:t> or Claude models were included in the study</a:t>
            </a:r>
          </a:p>
          <a:p>
            <a:r>
              <a:rPr lang="en-US" sz="2000" dirty="0"/>
              <a:t>Unstructured Shell scripts even thought they clearly have hierarchy and structure with different purposes</a:t>
            </a:r>
          </a:p>
        </p:txBody>
      </p:sp>
    </p:spTree>
    <p:extLst>
      <p:ext uri="{BB962C8B-B14F-4D97-AF65-F5344CB8AC3E}">
        <p14:creationId xmlns:p14="http://schemas.microsoft.com/office/powerpoint/2010/main" val="22553936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66F09-F2E4-B7F4-68B0-4AD6A6C9FB2D}"/>
              </a:ext>
            </a:extLst>
          </p:cNvPr>
          <p:cNvSpPr>
            <a:spLocks noGrp="1"/>
          </p:cNvSpPr>
          <p:nvPr>
            <p:ph type="ctrTitle"/>
          </p:nvPr>
        </p:nvSpPr>
        <p:spPr/>
        <p:txBody>
          <a:bodyPr/>
          <a:lstStyle/>
          <a:p>
            <a:r>
              <a:rPr lang="en-US" dirty="0"/>
              <a:t>The end</a:t>
            </a:r>
          </a:p>
        </p:txBody>
      </p:sp>
      <p:sp>
        <p:nvSpPr>
          <p:cNvPr id="3" name="Subtitle 2">
            <a:extLst>
              <a:ext uri="{FF2B5EF4-FFF2-40B4-BE49-F238E27FC236}">
                <a16:creationId xmlns:a16="http://schemas.microsoft.com/office/drawing/2014/main" id="{E0011865-FBD5-DD07-9911-5D82456B1A0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04429387"/>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a:normAutofit/>
          </a:bodyPr>
          <a:lstStyle/>
          <a:p>
            <a:pPr algn="ctr"/>
            <a:r>
              <a:rPr lang="en-US" dirty="0"/>
              <a:t>Presentation Roadmap</a:t>
            </a:r>
          </a:p>
        </p:txBody>
      </p:sp>
      <p:graphicFrame>
        <p:nvGraphicFramePr>
          <p:cNvPr id="31" name="Content Placeholder 2" descr="SmartArt timeline">
            <a:extLst>
              <a:ext uri="{FF2B5EF4-FFF2-40B4-BE49-F238E27FC236}">
                <a16:creationId xmlns:a16="http://schemas.microsoft.com/office/drawing/2014/main" id="{613FC9B6-ED9E-4F51-A217-156DA01928CD}"/>
              </a:ext>
            </a:extLst>
          </p:cNvPr>
          <p:cNvGraphicFramePr/>
          <p:nvPr>
            <p:extLst>
              <p:ext uri="{D42A27DB-BD31-4B8C-83A1-F6EECF244321}">
                <p14:modId xmlns:p14="http://schemas.microsoft.com/office/powerpoint/2010/main" val="2209955022"/>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49548788"/>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76EE3-B769-D07E-B05A-97B03F199969}"/>
              </a:ext>
            </a:extLst>
          </p:cNvPr>
          <p:cNvSpPr>
            <a:spLocks noGrp="1"/>
          </p:cNvSpPr>
          <p:nvPr>
            <p:ph type="title"/>
          </p:nvPr>
        </p:nvSpPr>
        <p:spPr/>
        <p:txBody>
          <a:bodyPr/>
          <a:lstStyle/>
          <a:p>
            <a:r>
              <a:rPr lang="en-US" dirty="0"/>
              <a:t>Method</a:t>
            </a:r>
          </a:p>
        </p:txBody>
      </p:sp>
      <p:sp>
        <p:nvSpPr>
          <p:cNvPr id="3" name="Text Placeholder 2">
            <a:extLst>
              <a:ext uri="{FF2B5EF4-FFF2-40B4-BE49-F238E27FC236}">
                <a16:creationId xmlns:a16="http://schemas.microsoft.com/office/drawing/2014/main" id="{4AADCCB1-C350-E787-A159-93673816E89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62707957"/>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D766E-CE64-E445-346C-56A94DFE60E1}"/>
              </a:ext>
            </a:extLst>
          </p:cNvPr>
          <p:cNvSpPr>
            <a:spLocks noGrp="1"/>
          </p:cNvSpPr>
          <p:nvPr>
            <p:ph type="title"/>
          </p:nvPr>
        </p:nvSpPr>
        <p:spPr/>
        <p:txBody>
          <a:bodyPr/>
          <a:lstStyle/>
          <a:p>
            <a:r>
              <a:rPr lang="en-US" dirty="0"/>
              <a:t>Implementation </a:t>
            </a:r>
          </a:p>
        </p:txBody>
      </p:sp>
      <p:pic>
        <p:nvPicPr>
          <p:cNvPr id="5" name="Content Placeholder 4">
            <a:extLst>
              <a:ext uri="{FF2B5EF4-FFF2-40B4-BE49-F238E27FC236}">
                <a16:creationId xmlns:a16="http://schemas.microsoft.com/office/drawing/2014/main" id="{5007B237-E0E9-F93B-9927-6D95D735E563}"/>
              </a:ext>
            </a:extLst>
          </p:cNvPr>
          <p:cNvPicPr>
            <a:picLocks noGrp="1" noChangeAspect="1"/>
          </p:cNvPicPr>
          <p:nvPr>
            <p:ph idx="1"/>
          </p:nvPr>
        </p:nvPicPr>
        <p:blipFill>
          <a:blip r:embed="rId2"/>
          <a:stretch>
            <a:fillRect/>
          </a:stretch>
        </p:blipFill>
        <p:spPr>
          <a:xfrm>
            <a:off x="1804987" y="3642519"/>
            <a:ext cx="8582025" cy="771525"/>
          </a:xfrm>
        </p:spPr>
      </p:pic>
    </p:spTree>
    <p:extLst>
      <p:ext uri="{BB962C8B-B14F-4D97-AF65-F5344CB8AC3E}">
        <p14:creationId xmlns:p14="http://schemas.microsoft.com/office/powerpoint/2010/main" val="2670654979"/>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FE1B8-1B1E-EE4F-417C-DADDB1E7D7A5}"/>
              </a:ext>
            </a:extLst>
          </p:cNvPr>
          <p:cNvSpPr>
            <a:spLocks noGrp="1"/>
          </p:cNvSpPr>
          <p:nvPr>
            <p:ph type="title"/>
          </p:nvPr>
        </p:nvSpPr>
        <p:spPr/>
        <p:txBody>
          <a:bodyPr/>
          <a:lstStyle/>
          <a:p>
            <a:r>
              <a:rPr lang="en-US" dirty="0"/>
              <a:t>Problems</a:t>
            </a:r>
          </a:p>
        </p:txBody>
      </p:sp>
      <p:sp>
        <p:nvSpPr>
          <p:cNvPr id="3" name="Text Placeholder 2">
            <a:extLst>
              <a:ext uri="{FF2B5EF4-FFF2-40B4-BE49-F238E27FC236}">
                <a16:creationId xmlns:a16="http://schemas.microsoft.com/office/drawing/2014/main" id="{438ABE13-B734-8C70-74DD-C97E3545280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58239840"/>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BE4E9-DD4C-5B7D-70A8-9B1609A77EF3}"/>
              </a:ext>
            </a:extLst>
          </p:cNvPr>
          <p:cNvSpPr>
            <a:spLocks noGrp="1"/>
          </p:cNvSpPr>
          <p:nvPr>
            <p:ph type="title"/>
          </p:nvPr>
        </p:nvSpPr>
        <p:spPr/>
        <p:txBody>
          <a:bodyPr/>
          <a:lstStyle/>
          <a:p>
            <a:r>
              <a:rPr lang="en-US" dirty="0"/>
              <a:t>Issues</a:t>
            </a:r>
          </a:p>
        </p:txBody>
      </p:sp>
      <p:sp>
        <p:nvSpPr>
          <p:cNvPr id="3" name="Content Placeholder 2">
            <a:extLst>
              <a:ext uri="{FF2B5EF4-FFF2-40B4-BE49-F238E27FC236}">
                <a16:creationId xmlns:a16="http://schemas.microsoft.com/office/drawing/2014/main" id="{36098091-7B8C-C53E-31E0-DA4762F2AE1C}"/>
              </a:ext>
            </a:extLst>
          </p:cNvPr>
          <p:cNvSpPr>
            <a:spLocks noGrp="1"/>
          </p:cNvSpPr>
          <p:nvPr>
            <p:ph idx="1"/>
          </p:nvPr>
        </p:nvSpPr>
        <p:spPr/>
        <p:txBody>
          <a:bodyPr/>
          <a:lstStyle/>
          <a:p>
            <a:r>
              <a:rPr lang="en-US" sz="2800" dirty="0"/>
              <a:t>Even running pre-trained models is expensive</a:t>
            </a:r>
          </a:p>
          <a:p>
            <a:r>
              <a:rPr lang="en-US" sz="2800" dirty="0"/>
              <a:t>No mention of specialized datasets</a:t>
            </a:r>
          </a:p>
          <a:p>
            <a:r>
              <a:rPr lang="en-US" sz="2800" dirty="0"/>
              <a:t>Outdated implementation of used datasets</a:t>
            </a:r>
          </a:p>
          <a:p>
            <a:r>
              <a:rPr lang="en-US" sz="2800" dirty="0"/>
              <a:t>Unused imports in Implementation and leaked secrets</a:t>
            </a:r>
          </a:p>
          <a:p>
            <a:endParaRPr lang="en-US" dirty="0"/>
          </a:p>
        </p:txBody>
      </p:sp>
    </p:spTree>
    <p:extLst>
      <p:ext uri="{BB962C8B-B14F-4D97-AF65-F5344CB8AC3E}">
        <p14:creationId xmlns:p14="http://schemas.microsoft.com/office/powerpoint/2010/main" val="392043518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DCDC-7525-F810-9AF2-C2B5C617A9AE}"/>
              </a:ext>
            </a:extLst>
          </p:cNvPr>
          <p:cNvSpPr>
            <a:spLocks noGrp="1"/>
          </p:cNvSpPr>
          <p:nvPr>
            <p:ph type="title"/>
          </p:nvPr>
        </p:nvSpPr>
        <p:spPr/>
        <p:txBody>
          <a:bodyPr/>
          <a:lstStyle/>
          <a:p>
            <a:r>
              <a:rPr lang="en-US" dirty="0"/>
              <a:t>Results</a:t>
            </a:r>
          </a:p>
        </p:txBody>
      </p:sp>
      <p:sp>
        <p:nvSpPr>
          <p:cNvPr id="3" name="Text Placeholder 2">
            <a:extLst>
              <a:ext uri="{FF2B5EF4-FFF2-40B4-BE49-F238E27FC236}">
                <a16:creationId xmlns:a16="http://schemas.microsoft.com/office/drawing/2014/main" id="{750F2065-D9BB-B528-9F5E-34A3FE1D626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26312286"/>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54FE5-0487-4D1A-ACDA-D856A7B0482D}"/>
              </a:ext>
            </a:extLst>
          </p:cNvPr>
          <p:cNvSpPr>
            <a:spLocks noGrp="1"/>
          </p:cNvSpPr>
          <p:nvPr>
            <p:ph type="title"/>
          </p:nvPr>
        </p:nvSpPr>
        <p:spPr/>
        <p:txBody>
          <a:bodyPr/>
          <a:lstStyle/>
          <a:p>
            <a:r>
              <a:rPr lang="en-US" dirty="0"/>
              <a:t>Evaluations and takeaways</a:t>
            </a:r>
          </a:p>
        </p:txBody>
      </p:sp>
      <p:sp>
        <p:nvSpPr>
          <p:cNvPr id="3" name="Content Placeholder 2">
            <a:extLst>
              <a:ext uri="{FF2B5EF4-FFF2-40B4-BE49-F238E27FC236}">
                <a16:creationId xmlns:a16="http://schemas.microsoft.com/office/drawing/2014/main" id="{51238D45-8004-BB1B-A1FB-FA7EE9A6A2A0}"/>
              </a:ext>
            </a:extLst>
          </p:cNvPr>
          <p:cNvSpPr>
            <a:spLocks noGrp="1"/>
          </p:cNvSpPr>
          <p:nvPr>
            <p:ph idx="1"/>
          </p:nvPr>
        </p:nvSpPr>
        <p:spPr/>
        <p:txBody>
          <a:bodyPr/>
          <a:lstStyle/>
          <a:p>
            <a:r>
              <a:rPr lang="en-US" dirty="0"/>
              <a:t>LLMs in a best-case scenario work better than current methods and models</a:t>
            </a:r>
          </a:p>
          <a:p>
            <a:endParaRPr lang="en-US" dirty="0"/>
          </a:p>
        </p:txBody>
      </p:sp>
      <p:pic>
        <p:nvPicPr>
          <p:cNvPr id="5" name="Picture 4">
            <a:extLst>
              <a:ext uri="{FF2B5EF4-FFF2-40B4-BE49-F238E27FC236}">
                <a16:creationId xmlns:a16="http://schemas.microsoft.com/office/drawing/2014/main" id="{98FF30AA-836C-F38C-4596-202B7916316A}"/>
              </a:ext>
            </a:extLst>
          </p:cNvPr>
          <p:cNvPicPr>
            <a:picLocks noChangeAspect="1"/>
          </p:cNvPicPr>
          <p:nvPr/>
        </p:nvPicPr>
        <p:blipFill rotWithShape="1">
          <a:blip r:embed="rId2"/>
          <a:srcRect l="24847" t="65714" r="25714" b="17687"/>
          <a:stretch/>
        </p:blipFill>
        <p:spPr>
          <a:xfrm>
            <a:off x="1686481" y="2621717"/>
            <a:ext cx="8819037" cy="3331027"/>
          </a:xfrm>
          <a:prstGeom prst="rect">
            <a:avLst/>
          </a:prstGeom>
        </p:spPr>
      </p:pic>
    </p:spTree>
    <p:extLst>
      <p:ext uri="{BB962C8B-B14F-4D97-AF65-F5344CB8AC3E}">
        <p14:creationId xmlns:p14="http://schemas.microsoft.com/office/powerpoint/2010/main" val="2235136911"/>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6A767-C068-EC74-E9CD-D49A04AB53ED}"/>
              </a:ext>
            </a:extLst>
          </p:cNvPr>
          <p:cNvSpPr>
            <a:spLocks noGrp="1"/>
          </p:cNvSpPr>
          <p:nvPr>
            <p:ph type="title"/>
          </p:nvPr>
        </p:nvSpPr>
        <p:spPr/>
        <p:txBody>
          <a:bodyPr/>
          <a:lstStyle/>
          <a:p>
            <a:r>
              <a:rPr lang="en-US" dirty="0"/>
              <a:t>Criticism</a:t>
            </a:r>
          </a:p>
        </p:txBody>
      </p:sp>
      <p:sp>
        <p:nvSpPr>
          <p:cNvPr id="3" name="Text Placeholder 2">
            <a:extLst>
              <a:ext uri="{FF2B5EF4-FFF2-40B4-BE49-F238E27FC236}">
                <a16:creationId xmlns:a16="http://schemas.microsoft.com/office/drawing/2014/main" id="{C509C98B-F5EE-E15D-0A01-9207E7E8443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20596383"/>
      </p:ext>
    </p:extLst>
  </p:cSld>
  <p:clrMapOvr>
    <a:masterClrMapping/>
  </p:clrMapOvr>
  <p:transition spd="slow">
    <p:cover/>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2.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{EA07E45D-C9AA-4075-8464-07466E54FF3C}TF993b3720-55e5-4d3e-ae7c-1ec77a73f5a45edb12b8_win32-bce7b620edb8</Template>
  <TotalTime>73</TotalTime>
  <Words>129</Words>
  <Application>Microsoft Office PowerPoint</Application>
  <PresentationFormat>Widescreen</PresentationFormat>
  <Paragraphs>29</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Avenir Next LT Pro</vt:lpstr>
      <vt:lpstr>Avenir Next LT Pro Light</vt:lpstr>
      <vt:lpstr>Garamond</vt:lpstr>
      <vt:lpstr>SavonVTI</vt:lpstr>
      <vt:lpstr>ConExion: Concept Extraction with Large Language Models</vt:lpstr>
      <vt:lpstr>Presentation Roadmap</vt:lpstr>
      <vt:lpstr>Method</vt:lpstr>
      <vt:lpstr>Implementation </vt:lpstr>
      <vt:lpstr>Problems</vt:lpstr>
      <vt:lpstr>Issues</vt:lpstr>
      <vt:lpstr>Results</vt:lpstr>
      <vt:lpstr>Evaluations and takeaways</vt:lpstr>
      <vt:lpstr>Criticism</vt:lpstr>
      <vt:lpstr>Suggestions &amp; shortcoming</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ConExion: Concept Extraction with Large Language Models</dc:title>
  <dc:creator>Alireza Alizadeh</dc:creator>
  <cp:lastModifiedBy>Alireza Alizadeh</cp:lastModifiedBy>
  <cp:revision>1</cp:revision>
  <dcterms:created xsi:type="dcterms:W3CDTF">2026-02-01T19:42:31Z</dcterms:created>
  <dcterms:modified xsi:type="dcterms:W3CDTF">2026-02-01T20:55:34Z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